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1"/>
    <p:restoredTop sz="94290"/>
  </p:normalViewPr>
  <p:slideViewPr>
    <p:cSldViewPr snapToGrid="0">
      <p:cViewPr varScale="1">
        <p:scale>
          <a:sx n="72" d="100"/>
          <a:sy n="72" d="100"/>
        </p:scale>
        <p:origin x="3384" y="200"/>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April 24-28</a:t>
            </a:r>
            <a:r>
              <a:rPr lang="en" dirty="0">
                <a:latin typeface="KG Miss Kindergarten"/>
                <a:ea typeface="Comfortaa"/>
                <a:cs typeface="Comfortaa"/>
                <a:sym typeface="Comfortaa"/>
              </a:rPr>
              <a:t>,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2973090454"/>
              </p:ext>
            </p:extLst>
          </p:nvPr>
        </p:nvGraphicFramePr>
        <p:xfrm>
          <a:off x="261255" y="3135492"/>
          <a:ext cx="3458674" cy="1690599"/>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83148">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684419">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Spelling, ORF, and Module Assessment </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52303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a:rPr>
                        <a:t>No assessment</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933660993"/>
              </p:ext>
            </p:extLst>
          </p:nvPr>
        </p:nvGraphicFramePr>
        <p:xfrm>
          <a:off x="261257" y="5111689"/>
          <a:ext cx="3458675" cy="2006344"/>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61925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87089">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Shapes</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2136489464"/>
              </p:ext>
            </p:extLst>
          </p:nvPr>
        </p:nvGraphicFramePr>
        <p:xfrm>
          <a:off x="261255" y="7191936"/>
          <a:ext cx="3458675" cy="1970352"/>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64778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322566">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1972011633"/>
              </p:ext>
            </p:extLst>
          </p:nvPr>
        </p:nvGraphicFramePr>
        <p:xfrm>
          <a:off x="296690" y="1288724"/>
          <a:ext cx="3458675" cy="1571375"/>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0">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l">
                        <a:lnSpc>
                          <a:spcPct val="114999"/>
                        </a:lnSpc>
                        <a:spcBef>
                          <a:spcPts val="0"/>
                        </a:spcBef>
                        <a:spcAft>
                          <a:spcPts val="0"/>
                        </a:spcAft>
                        <a:buNone/>
                      </a:pPr>
                      <a:r>
                        <a:rPr lang="en-US" b="0" dirty="0">
                          <a:latin typeface="KG Miss Kindergarten"/>
                          <a:sym typeface="Comfortaa"/>
                        </a:rPr>
                        <a:t>April 26- Fundraiser Game Truck</a:t>
                      </a:r>
                    </a:p>
                    <a:p>
                      <a:pPr marL="0" lvl="0" indent="0" algn="l">
                        <a:lnSpc>
                          <a:spcPct val="114999"/>
                        </a:lnSpc>
                        <a:spcBef>
                          <a:spcPts val="0"/>
                        </a:spcBef>
                        <a:spcAft>
                          <a:spcPts val="0"/>
                        </a:spcAft>
                        <a:buNone/>
                      </a:pPr>
                      <a:r>
                        <a:rPr lang="en-US" b="0" dirty="0">
                          <a:latin typeface="KG Miss Kindergarten"/>
                          <a:sym typeface="Comfortaa"/>
                        </a:rPr>
                        <a:t>May 15- Kindergarten Award’s </a:t>
                      </a:r>
                    </a:p>
                    <a:p>
                      <a:pPr marL="0" lvl="0" indent="0" algn="l">
                        <a:lnSpc>
                          <a:spcPct val="114999"/>
                        </a:lnSpc>
                        <a:spcBef>
                          <a:spcPts val="0"/>
                        </a:spcBef>
                        <a:spcAft>
                          <a:spcPts val="0"/>
                        </a:spcAft>
                        <a:buNone/>
                      </a:pPr>
                      <a:r>
                        <a:rPr lang="en-US" b="0" dirty="0">
                          <a:latin typeface="KG Miss Kindergarten"/>
                          <a:sym typeface="Comfortaa"/>
                        </a:rPr>
                        <a:t>             Ceremony</a:t>
                      </a:r>
                    </a:p>
                    <a:p>
                      <a:pPr marL="0" lvl="0" indent="0" algn="l">
                        <a:lnSpc>
                          <a:spcPct val="114999"/>
                        </a:lnSpc>
                        <a:spcBef>
                          <a:spcPts val="0"/>
                        </a:spcBef>
                        <a:spcAft>
                          <a:spcPts val="0"/>
                        </a:spcAft>
                        <a:buNone/>
                      </a:pPr>
                      <a:r>
                        <a:rPr lang="en-US" b="0" dirty="0">
                          <a:latin typeface="KG Miss Kindergarten"/>
                          <a:sym typeface="Comfortaa"/>
                        </a:rPr>
                        <a:t>May 19- Field Day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71264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8 </a:t>
            </a:r>
            <a:r>
              <a:rPr lang="en" sz="2600">
                <a:latin typeface="KG Shake it Off Popped"/>
                <a:ea typeface="Oswald"/>
                <a:cs typeface="Oswald"/>
                <a:sym typeface="Oswald"/>
              </a:rPr>
              <a:t>Week </a:t>
            </a:r>
            <a:r>
              <a:rPr lang="en" sz="2600" dirty="0">
                <a:latin typeface="KG Shake it Off Popped"/>
                <a:ea typeface="Oswald"/>
                <a:cs typeface="Oswald"/>
                <a:sym typeface="Oswald"/>
              </a:rPr>
              <a:t>3</a:t>
            </a:r>
            <a:r>
              <a:rPr lang="en" sz="2600">
                <a:latin typeface="KG Shake it Off Popped"/>
                <a:ea typeface="Oswald"/>
                <a:cs typeface="Oswald"/>
                <a:sym typeface="Oswald"/>
              </a:rPr>
              <a:t> </a:t>
            </a:r>
            <a:br>
              <a:rPr lang="en" sz="2600" dirty="0">
                <a:latin typeface="KG Shake it Off Popped"/>
                <a:ea typeface="Oswald"/>
                <a:cs typeface="Oswald"/>
              </a:rPr>
            </a:br>
            <a:r>
              <a:rPr lang="en" sz="2000" dirty="0">
                <a:latin typeface="KG Miss Kindergarten"/>
                <a:ea typeface="Oswald"/>
                <a:cs typeface="Oswald"/>
              </a:rPr>
              <a:t>From Plant to Plate</a:t>
            </a:r>
          </a:p>
        </p:txBody>
      </p:sp>
      <p:graphicFrame>
        <p:nvGraphicFramePr>
          <p:cNvPr id="81" name="Google Shape;81;p2"/>
          <p:cNvGraphicFramePr/>
          <p:nvPr>
            <p:extLst>
              <p:ext uri="{D42A27DB-BD31-4B8C-83A1-F6EECF244321}">
                <p14:modId xmlns:p14="http://schemas.microsoft.com/office/powerpoint/2010/main" val="4255717419"/>
              </p:ext>
            </p:extLst>
          </p:nvPr>
        </p:nvGraphicFramePr>
        <p:xfrm>
          <a:off x="224238" y="2303671"/>
          <a:ext cx="2240200" cy="124962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Medial Vowel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641650654"/>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How do plants become food?</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3635457407"/>
              </p:ext>
            </p:extLst>
          </p:nvPr>
        </p:nvGraphicFramePr>
        <p:xfrm>
          <a:off x="224238" y="3776353"/>
          <a:ext cx="2240200" cy="1599756"/>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38587">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8466">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sym typeface="Arial"/>
                        </a:rPr>
                        <a:t>keep, made, why, would</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19496">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628397098"/>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garden, harvest, plant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crop, factory, ingredient</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1030685249"/>
              </p:ext>
            </p:extLst>
          </p:nvPr>
        </p:nvGraphicFramePr>
        <p:xfrm>
          <a:off x="2564075" y="2303671"/>
          <a:ext cx="4979725" cy="1998683"/>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Informational Text</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Central Idea</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Set a Purpose</a:t>
                      </a:r>
                    </a:p>
                    <a:p>
                      <a:pPr marL="457200" marR="0" lvl="0" indent="-317500" algn="l">
                        <a:lnSpc>
                          <a:spcPct val="100000"/>
                        </a:lnSpc>
                        <a:spcBef>
                          <a:spcPts val="0"/>
                        </a:spcBef>
                        <a:spcAft>
                          <a:spcPts val="0"/>
                        </a:spcAft>
                        <a:buClr>
                          <a:srgbClr val="000000"/>
                        </a:buClr>
                        <a:buSzPts val="1400"/>
                        <a:buFont typeface="Comfortaa"/>
                        <a:buChar char="★"/>
                      </a:pPr>
                      <a:r>
                        <a:rPr lang="en-US" sz="1350">
                          <a:latin typeface="KG Miss Kindergarten"/>
                          <a:ea typeface="Comfortaa"/>
                          <a:cs typeface="Comfortaa"/>
                        </a:rPr>
                        <a:t>Academic Vocabulary</a:t>
                      </a:r>
                      <a:endParaRPr lang="en-US" sz="1350" dirty="0">
                        <a:latin typeface="KG Miss Kindergarten"/>
                        <a:ea typeface="Comfortaa"/>
                        <a:cs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Steps in a Sequence</a:t>
                      </a:r>
                    </a:p>
                    <a:p>
                      <a:pPr marL="457200" marR="0" lvl="0" indent="-317500" algn="l">
                        <a:lnSpc>
                          <a:spcPct val="100000"/>
                        </a:lnSpc>
                        <a:spcBef>
                          <a:spcPts val="0"/>
                        </a:spcBef>
                        <a:spcAft>
                          <a:spcPts val="0"/>
                        </a:spcAft>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One-to-One Correspondence </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2540588394"/>
              </p:ext>
            </p:extLst>
          </p:nvPr>
        </p:nvGraphicFramePr>
        <p:xfrm>
          <a:off x="224238" y="4791004"/>
          <a:ext cx="2240200" cy="1338487"/>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7148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67006">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a:cs typeface="Arial"/>
                        </a:rPr>
                        <a:t>van, </a:t>
                      </a:r>
                      <a:r>
                        <a:rPr lang="sv-SE" sz="1400" b="0" i="0" u="none" strike="noStrike" cap="none" dirty="0" err="1">
                          <a:solidFill>
                            <a:srgbClr val="000000"/>
                          </a:solidFill>
                          <a:effectLst/>
                          <a:latin typeface="KG Miss Kindergarten"/>
                          <a:cs typeface="Arial"/>
                        </a:rPr>
                        <a:t>bat</a:t>
                      </a:r>
                      <a:r>
                        <a:rPr lang="sv-SE" sz="1400" b="0" i="0" u="none" strike="noStrike" cap="none" dirty="0">
                          <a:solidFill>
                            <a:srgbClr val="000000"/>
                          </a:solidFill>
                          <a:effectLst/>
                          <a:latin typeface="KG Miss Kindergarten"/>
                          <a:cs typeface="Arial"/>
                        </a:rPr>
                        <a:t>, men, </a:t>
                      </a:r>
                      <a:r>
                        <a:rPr lang="sv-SE" sz="1400" b="0" i="0" u="none" strike="noStrike" cap="none" dirty="0" err="1">
                          <a:solidFill>
                            <a:srgbClr val="000000"/>
                          </a:solidFill>
                          <a:effectLst/>
                          <a:latin typeface="KG Miss Kindergarten"/>
                          <a:cs typeface="Arial"/>
                        </a:rPr>
                        <a:t>beg</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tug</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run</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sob</a:t>
                      </a:r>
                      <a:r>
                        <a:rPr lang="sv-SE" sz="1400" b="0" i="0" u="none" strike="noStrike" cap="none" dirty="0">
                          <a:solidFill>
                            <a:srgbClr val="000000"/>
                          </a:solidFill>
                          <a:effectLst/>
                          <a:latin typeface="KG Miss Kindergarten"/>
                          <a:cs typeface="Arial"/>
                        </a:rPr>
                        <a:t>, on, lid, </a:t>
                      </a:r>
                      <a:r>
                        <a:rPr lang="sv-SE" sz="1400" b="0" i="0" u="none" strike="noStrike" cap="none" dirty="0" err="1">
                          <a:solidFill>
                            <a:srgbClr val="000000"/>
                          </a:solidFill>
                          <a:effectLst/>
                          <a:latin typeface="KG Miss Kindergarten"/>
                          <a:cs typeface="Arial"/>
                        </a:rPr>
                        <a:t>wig</a:t>
                      </a:r>
                      <a:endParaRPr lang="sv-SE" sz="1400" b="0" i="0" u="none" strike="noStrike" cap="none" dirty="0">
                        <a:solidFill>
                          <a:srgbClr val="000000"/>
                        </a:solidFill>
                        <a:effectLst/>
                        <a:latin typeface="KG Miss Kindergarten"/>
                        <a:cs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615562860"/>
              </p:ext>
            </p:extLst>
          </p:nvPr>
        </p:nvGraphicFramePr>
        <p:xfrm>
          <a:off x="224238" y="6207946"/>
          <a:ext cx="2240200" cy="1180527"/>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43486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5819">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Complete Sentences</a:t>
                      </a:r>
                      <a:endParaRPr lang="en" sz="1200" u="none" strike="noStrike" cap="none" dirty="0">
                        <a:latin typeface="KG Miss Kindergarten"/>
                        <a:ea typeface="Comfortaa"/>
                        <a:cs typeface="Comfortaa"/>
                      </a:endParaRP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Opinion</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9846">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1544807062"/>
              </p:ext>
            </p:extLst>
          </p:nvPr>
        </p:nvGraphicFramePr>
        <p:xfrm>
          <a:off x="224238" y="7466927"/>
          <a:ext cx="2240200" cy="2051255"/>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79170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49807">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Segment phonemes into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Long e</a:t>
                      </a:r>
                      <a:endParaRPr lang="en-US" sz="1300" i="1" dirty="0">
                        <a:latin typeface="KG Miss Kindergarten"/>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1009743">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Problem Solving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29938</TotalTime>
  <Words>470</Words>
  <Application>Microsoft Macintosh PowerPoint</Application>
  <PresentationFormat>Custom</PresentationFormat>
  <Paragraphs>70</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System Font Regular</vt:lpstr>
      <vt:lpstr>KG Shake it Off Popped</vt:lpstr>
      <vt:lpstr>Comfortaa</vt:lpstr>
      <vt:lpstr>KG Miss Kindergarten</vt:lpstr>
      <vt:lpstr>Comfortaa,Sans-Serif</vt:lpstr>
      <vt:lpstr>Arial</vt:lpstr>
      <vt:lpstr>Simple Light</vt:lpstr>
      <vt:lpstr>We are WILD about Learning!</vt:lpstr>
      <vt:lpstr>Module 8 Week 3  From Plant to 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411</cp:revision>
  <cp:lastPrinted>2023-04-05T20:17:39Z</cp:lastPrinted>
  <dcterms:modified xsi:type="dcterms:W3CDTF">2023-04-27T19:44:19Z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